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3" r:id="rId17"/>
    <p:sldId id="275" r:id="rId18"/>
    <p:sldId id="274" r:id="rId19"/>
    <p:sldId id="272" r:id="rId20"/>
  </p:sldIdLst>
  <p:sldSz cx="18288000" cy="10287000"/>
  <p:notesSz cx="6858000" cy="9144000"/>
  <p:embeddedFontLst>
    <p:embeddedFont>
      <p:font typeface="Lato" panose="020B0604020202020204" charset="0"/>
      <p:regular r:id="rId21"/>
    </p:embeddedFont>
    <p:embeddedFont>
      <p:font typeface="Cambria Math" panose="02040503050406030204" pitchFamily="18" charset="0"/>
      <p:regular r:id="rId22"/>
    </p:embeddedFont>
    <p:embeddedFont>
      <p:font typeface="ITC Benguiat" panose="020B0604020202020204" charset="0"/>
      <p:regular r:id="rId23"/>
    </p:embeddedFont>
    <p:embeddedFont>
      <p:font typeface="Itim" panose="00000500000000000000" pitchFamily="2" charset="-34"/>
      <p:regular r:id="rId24"/>
    </p:embeddedFont>
    <p:embeddedFont>
      <p:font typeface="Archivo Black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3"/>
    <a:srgbClr val="FF9900"/>
    <a:srgbClr val="D8D8CF"/>
    <a:srgbClr val="CC99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0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g"/><Relationship Id="rId5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5532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27092" y="2350260"/>
            <a:ext cx="5586479" cy="5586479"/>
            <a:chOff x="0" y="0"/>
            <a:chExt cx="812800" cy="812800"/>
          </a:xfrm>
          <a:blipFill dpi="0" rotWithShape="1">
            <a:blip r:embed="rId3">
              <a:alphaModFix amt="89000"/>
            </a:blip>
            <a:srcRect/>
            <a:tile tx="0" ty="0" sx="100000" sy="100000" flip="none" algn="tl"/>
          </a:blip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>
                <a:alphaModFix amt="99000"/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555708"/>
            <a:ext cx="7709596" cy="252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7"/>
              </a:lnSpc>
            </a:pPr>
            <a:r>
              <a:rPr lang="en-US" sz="11473" dirty="0" smtClean="0">
                <a:solidFill>
                  <a:srgbClr val="FFFFFF"/>
                </a:solidFill>
                <a:latin typeface="Itim" panose="00000500000000000000" pitchFamily="2" charset="-34"/>
                <a:ea typeface="Archivo Black"/>
                <a:cs typeface="Itim" panose="00000500000000000000" pitchFamily="2" charset="-34"/>
                <a:sym typeface="Archivo Black"/>
              </a:rPr>
              <a:t>Conic</a:t>
            </a:r>
          </a:p>
          <a:p>
            <a:pPr algn="l">
              <a:lnSpc>
                <a:spcPts val="9637"/>
              </a:lnSpc>
            </a:pPr>
            <a:r>
              <a:rPr lang="en-US" sz="11473" dirty="0">
                <a:solidFill>
                  <a:srgbClr val="FFFFFF"/>
                </a:solidFill>
                <a:latin typeface="Itim" panose="00000500000000000000" pitchFamily="2" charset="-34"/>
                <a:ea typeface="Archivo Black"/>
                <a:cs typeface="Itim" panose="00000500000000000000" pitchFamily="2" charset="-34"/>
                <a:sym typeface="Archivo Black"/>
              </a:rPr>
              <a:t> </a:t>
            </a:r>
            <a:r>
              <a:rPr lang="en-US" sz="11473" dirty="0" smtClean="0">
                <a:solidFill>
                  <a:srgbClr val="FFFFFF"/>
                </a:solidFill>
                <a:latin typeface="Itim" panose="00000500000000000000" pitchFamily="2" charset="-34"/>
                <a:ea typeface="Archivo Black"/>
                <a:cs typeface="Itim" panose="00000500000000000000" pitchFamily="2" charset="-34"/>
                <a:sym typeface="Archivo Black"/>
              </a:rPr>
              <a:t> Section</a:t>
            </a:r>
            <a:endParaRPr lang="en-US" sz="11473" dirty="0">
              <a:solidFill>
                <a:srgbClr val="FFFFFF"/>
              </a:solidFill>
              <a:latin typeface="Itim" panose="00000500000000000000" pitchFamily="2" charset="-34"/>
              <a:ea typeface="Archivo Black"/>
              <a:cs typeface="Itim" panose="00000500000000000000" pitchFamily="2" charset="-34"/>
              <a:sym typeface="Archivo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6324" y="6070535"/>
            <a:ext cx="73818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Itim" panose="00000500000000000000" pitchFamily="2" charset="-34"/>
                <a:ea typeface="Lato"/>
                <a:cs typeface="Itim" panose="00000500000000000000" pitchFamily="2" charset="-34"/>
                <a:sym typeface="Lato"/>
              </a:rPr>
              <a:t>By </a:t>
            </a:r>
            <a:r>
              <a:rPr lang="en-US" sz="3200" dirty="0">
                <a:solidFill>
                  <a:schemeClr val="bg1"/>
                </a:solidFill>
                <a:latin typeface="Itim" panose="00000500000000000000" pitchFamily="2" charset="-34"/>
                <a:ea typeface="Itim"/>
                <a:cs typeface="Itim" panose="00000500000000000000" pitchFamily="2" charset="-34"/>
                <a:sym typeface="Itim"/>
              </a:rPr>
              <a:t>Dhiraj Mallik , Jayesh , </a:t>
            </a:r>
            <a:r>
              <a:rPr lang="en-US" sz="3200" dirty="0" smtClean="0">
                <a:solidFill>
                  <a:schemeClr val="bg1"/>
                </a:solidFill>
                <a:latin typeface="Itim" panose="00000500000000000000" pitchFamily="2" charset="-34"/>
                <a:ea typeface="Itim"/>
                <a:cs typeface="Itim" panose="00000500000000000000" pitchFamily="2" charset="-34"/>
                <a:sym typeface="Itim"/>
              </a:rPr>
              <a:t>Mohit , Kunal</a:t>
            </a:r>
            <a:endParaRPr lang="en-US" sz="3000" dirty="0">
              <a:solidFill>
                <a:schemeClr val="bg1"/>
              </a:solidFill>
              <a:latin typeface="Itim" panose="00000500000000000000" pitchFamily="2" charset="-34"/>
              <a:ea typeface="Lato"/>
              <a:cs typeface="Itim" panose="00000500000000000000" pitchFamily="2" charset="-34"/>
              <a:sym typeface="Lato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223380" y="9258300"/>
            <a:ext cx="1334371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1028700" y="2650834"/>
            <a:ext cx="6438685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smtClean="0">
                <a:solidFill>
                  <a:srgbClr val="FFFFFF"/>
                </a:solidFill>
                <a:latin typeface="Itim" panose="00000500000000000000" pitchFamily="2" charset="-34"/>
                <a:ea typeface="Lato"/>
                <a:cs typeface="Itim" panose="00000500000000000000" pitchFamily="2" charset="-34"/>
                <a:sym typeface="Lato"/>
              </a:rPr>
              <a:t>Mathematics 2024</a:t>
            </a:r>
            <a:endParaRPr lang="en-US" sz="3000" dirty="0">
              <a:solidFill>
                <a:srgbClr val="FFFFFF"/>
              </a:solidFill>
              <a:latin typeface="Itim" panose="00000500000000000000" pitchFamily="2" charset="-34"/>
              <a:ea typeface="Lato"/>
              <a:cs typeface="Itim" panose="00000500000000000000" pitchFamily="2" charset="-34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8758" y="179059"/>
            <a:ext cx="8943493" cy="635261"/>
            <a:chOff x="0" y="0"/>
            <a:chExt cx="11924657" cy="847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24657" cy="847015"/>
            </a:xfrm>
            <a:custGeom>
              <a:avLst/>
              <a:gdLst/>
              <a:ahLst/>
              <a:cxnLst/>
              <a:rect l="l" t="t" r="r" b="b"/>
              <a:pathLst>
                <a:path w="11924657" h="847015">
                  <a:moveTo>
                    <a:pt x="0" y="0"/>
                  </a:moveTo>
                  <a:lnTo>
                    <a:pt x="11924657" y="0"/>
                  </a:lnTo>
                  <a:lnTo>
                    <a:pt x="11924657" y="847015"/>
                  </a:lnTo>
                  <a:lnTo>
                    <a:pt x="0" y="8470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924657" cy="85654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Practical example of some conic section images 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8758" y="835751"/>
            <a:ext cx="17428682" cy="9127249"/>
            <a:chOff x="0" y="0"/>
            <a:chExt cx="23238243" cy="121696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38242" cy="12169665"/>
            </a:xfrm>
            <a:custGeom>
              <a:avLst/>
              <a:gdLst/>
              <a:ahLst/>
              <a:cxnLst/>
              <a:rect l="l" t="t" r="r" b="b"/>
              <a:pathLst>
                <a:path w="23238242" h="12169665">
                  <a:moveTo>
                    <a:pt x="0" y="0"/>
                  </a:moveTo>
                  <a:lnTo>
                    <a:pt x="23238242" y="0"/>
                  </a:lnTo>
                  <a:lnTo>
                    <a:pt x="23238242" y="12169665"/>
                  </a:lnTo>
                  <a:lnTo>
                    <a:pt x="0" y="12169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3238243" cy="121506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16"/>
                </a:lnSpc>
              </a:pPr>
              <a:endParaRPr dirty="0"/>
            </a:p>
            <a:p>
              <a:pPr marL="570071" lvl="2" indent="-190024" algn="l">
                <a:lnSpc>
                  <a:spcPts val="2916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The kobe tower in japan has a hyperbolic shape gives decorative shape and also provide a greater stability against air resistance . </a:t>
              </a: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2916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Gears are used to alter the speed and torque of a power source used in an automobile.</a:t>
              </a:r>
            </a:p>
            <a:p>
              <a:pPr marL="570071" lvl="2" indent="-190024" algn="l">
                <a:lnSpc>
                  <a:spcPts val="2916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</a:t>
              </a:r>
            </a:p>
            <a:p>
              <a:pPr marL="570071" lvl="2" indent="-190024" algn="l">
                <a:lnSpc>
                  <a:spcPts val="2916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9268548" y="2382565"/>
            <a:ext cx="2208193" cy="1634063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8946034" y="6948491"/>
            <a:ext cx="2208193" cy="1634063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  <p:sp>
        <p:nvSpPr>
          <p:cNvPr id="14" name="Rounded Rectangle 13"/>
          <p:cNvSpPr/>
          <p:nvPr/>
        </p:nvSpPr>
        <p:spPr>
          <a:xfrm>
            <a:off x="11429999" y="1638300"/>
            <a:ext cx="6413134" cy="3787874"/>
          </a:xfrm>
          <a:prstGeom prst="roundRect">
            <a:avLst/>
          </a:prstGeom>
          <a:blipFill>
            <a:blip r:embed="rId6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1765980" y="5981700"/>
            <a:ext cx="5741171" cy="3848100"/>
          </a:xfrm>
          <a:prstGeom prst="roundRect">
            <a:avLst/>
          </a:prstGeom>
          <a:blipFill>
            <a:blip r:embed="rId7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226368"/>
            <a:ext cx="17671500" cy="9898740"/>
            <a:chOff x="0" y="0"/>
            <a:chExt cx="23562000" cy="13198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62001" cy="13198320"/>
            </a:xfrm>
            <a:custGeom>
              <a:avLst/>
              <a:gdLst/>
              <a:ahLst/>
              <a:cxnLst/>
              <a:rect l="l" t="t" r="r" b="b"/>
              <a:pathLst>
                <a:path w="23562001" h="13198320">
                  <a:moveTo>
                    <a:pt x="0" y="0"/>
                  </a:moveTo>
                  <a:lnTo>
                    <a:pt x="23562001" y="0"/>
                  </a:lnTo>
                  <a:lnTo>
                    <a:pt x="23562001" y="13198320"/>
                  </a:lnTo>
                  <a:lnTo>
                    <a:pt x="0" y="13198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3562000" cy="13207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endParaRPr dirty="0"/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The stretched arc of rocket is parabolic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Merry Go Round track while playing. </a:t>
              </a:r>
            </a:p>
            <a:p>
              <a:pPr marL="380047" lvl="2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5621881" y="1164181"/>
            <a:ext cx="2037411" cy="2111226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4868426" y="4373124"/>
            <a:ext cx="2270090" cy="2471059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  <p:sp>
        <p:nvSpPr>
          <p:cNvPr id="11" name="Rounded Rectangle 10"/>
          <p:cNvSpPr/>
          <p:nvPr/>
        </p:nvSpPr>
        <p:spPr>
          <a:xfrm>
            <a:off x="10171930" y="4914900"/>
            <a:ext cx="7065432" cy="4783756"/>
          </a:xfrm>
          <a:prstGeom prst="roundRect">
            <a:avLst/>
          </a:prstGeom>
          <a:blipFill>
            <a:blip r:embed="rId6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0171930" y="226368"/>
            <a:ext cx="7399982" cy="4320483"/>
          </a:xfrm>
          <a:prstGeom prst="roundRect">
            <a:avLst/>
          </a:prstGeom>
          <a:blipFill>
            <a:blip r:embed="rId7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95300"/>
            <a:ext cx="17486284" cy="902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7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		Ellipse:</a:t>
            </a:r>
            <a:endParaRPr lang="en-US" sz="4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ellipse is one among the conic sections that’s produced, when a plane cuts the cone at an angle with the bottom. </a:t>
            </a: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Ellipse has two focal points, which are called foci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.</a:t>
            </a: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fixed distance parallel to the latus rectum and perpendicular to the major axis is termed the directrix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.</a:t>
            </a: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eccentricity of the ellipse 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0 </a:t>
            </a: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≤ e &lt; 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Ellipse </a:t>
            </a: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has a major axis, a minor axis and a centre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.</a:t>
            </a: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Standard form of equation of ellipse is</a:t>
            </a:r>
          </a:p>
          <a:p>
            <a:pPr marL="571500" indent="-571500">
              <a:lnSpc>
                <a:spcPts val="4427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(x-h)² / a² + (y-k)² / b² =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867271" y="4838699"/>
            <a:ext cx="6076213" cy="44196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12"/>
          <p:cNvSpPr/>
          <p:nvPr/>
        </p:nvSpPr>
        <p:spPr>
          <a:xfrm rot="16200000">
            <a:off x="9606107" y="4833794"/>
            <a:ext cx="1827193" cy="1837004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495300"/>
            <a:ext cx="16725900" cy="9925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Hyperbola</a:t>
            </a: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When a plane is parallel to the central axis of a cone, it touches both halves of the double cone, forming a hyperbola. </a:t>
            </a:r>
            <a:endParaRPr lang="en-US" sz="36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Formulas :</a:t>
            </a:r>
          </a:p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	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(x-h)² </a:t>
            </a: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/ a² – (y-k)² / b² = </a:t>
            </a: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 hyperbola’s eccentricity is constrained to e &gt; 1 and has no upper bound. When the eccentricity is allowed to reach +∞, the hyperbola degenerates into a straight line, which is one of its degenerate examples. </a:t>
            </a:r>
            <a:endParaRPr lang="en-US" sz="36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6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32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 </a:t>
            </a:r>
            <a:r>
              <a:rPr lang="en-US" sz="36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hyperbola’s other degenerate situation is to become its two straight-line asymptotes. When the plane intersects the apex of the double cone, this occurs.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96418" y="1638300"/>
            <a:ext cx="8343900" cy="4572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12"/>
          <p:cNvSpPr/>
          <p:nvPr/>
        </p:nvSpPr>
        <p:spPr>
          <a:xfrm rot="13308162">
            <a:off x="6685269" y="3570053"/>
            <a:ext cx="2223801" cy="1711415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800100"/>
            <a:ext cx="15240000" cy="8686800"/>
          </a:xfrm>
          <a:prstGeom prst="roundRect">
            <a:avLst/>
          </a:prstGeom>
          <a:blipFill dpi="0" rotWithShape="1">
            <a:blip r:embed="rId2">
              <a:alphaModFix amt="89000"/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-19050"/>
            <a:ext cx="7905750" cy="1030605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28600" y="495300"/>
            <a:ext cx="17690488" cy="1084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   Note</a:t>
            </a: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:  Common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Parts of Conic Sections</a:t>
            </a:r>
          </a:p>
          <a:p>
            <a:pPr>
              <a:lnSpc>
                <a:spcPts val="4708"/>
              </a:lnSpc>
            </a:pPr>
            <a:endParaRPr lang="en-US" sz="3923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focus of the conic section is the </a:t>
            </a: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point</a:t>
            </a: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around which it is built. In other words, </a:t>
            </a: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it is the point at which the curve’s reflected</a:t>
            </a: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rays converge.</a:t>
            </a: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923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An ellipse and hyperbola both have </a:t>
            </a: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two</a:t>
            </a:r>
          </a:p>
          <a:p>
            <a:pPr>
              <a:lnSpc>
                <a:spcPts val="4708"/>
              </a:lnSpc>
              <a:spcBef>
                <a:spcPct val="0"/>
              </a:spcBef>
            </a:pP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</a:t>
            </a: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  points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of emphasis around which the </a:t>
            </a: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shape</a:t>
            </a:r>
          </a:p>
          <a:p>
            <a:pPr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    is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built</a:t>
            </a: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.</a:t>
            </a: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923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 directrix is a line that is used to define </a:t>
            </a:r>
            <a:endParaRPr lang="en-US" sz="3923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and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create a conic section. The distance </a:t>
            </a:r>
            <a:endParaRPr lang="en-US" sz="3923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between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 directrix and a point on a conic </a:t>
            </a:r>
            <a:endParaRPr lang="en-US" sz="3923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section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is proportional to the distance </a:t>
            </a:r>
            <a:endParaRPr lang="en-US" sz="3923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lvl="1">
              <a:lnSpc>
                <a:spcPts val="4708"/>
              </a:lnSpc>
              <a:spcBef>
                <a:spcPct val="0"/>
              </a:spcBef>
            </a:pPr>
            <a:r>
              <a:rPr lang="en-US" sz="3923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between </a:t>
            </a:r>
            <a:r>
              <a:rPr lang="en-US" sz="3923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that point and the focus. </a:t>
            </a:r>
            <a:endParaRPr lang="en-US" sz="3923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923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571500" indent="-571500">
              <a:lnSpc>
                <a:spcPts val="4708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923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48200" y="2476500"/>
            <a:ext cx="1028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latin typeface="Itim" panose="020B0604020202020204" charset="-34"/>
                <a:cs typeface="Itim" panose="020B0604020202020204" charset="-34"/>
              </a:rPr>
              <a:t>Ask Question ?</a:t>
            </a:r>
            <a:endParaRPr lang="en-US" sz="10000" dirty="0">
              <a:latin typeface="Itim" panose="020B0604020202020204" charset="-34"/>
              <a:cs typeface="Itim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10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482600" y="188127"/>
            <a:ext cx="17500600" cy="983217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 smtClean="0">
                <a:solidFill>
                  <a:srgbClr val="F4F4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Quiz time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It is a set of all coplanar points such that the distance from a fixed point is constant</a:t>
            </a: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Circle                                                         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Parabola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Ellipse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Hyperbola.</a:t>
            </a:r>
          </a:p>
          <a:p>
            <a:pPr marL="0" indent="0">
              <a:buNone/>
            </a:pPr>
            <a:r>
              <a:rPr lang="en-US" sz="3000" dirty="0" smtClean="0">
                <a:latin typeface="Itim" panose="00000500000000000000" pitchFamily="2" charset="-34"/>
                <a:cs typeface="Itim" panose="00000500000000000000" pitchFamily="2" charset="-34"/>
              </a:rPr>
              <a:t>Answer</a:t>
            </a:r>
            <a:r>
              <a:rPr lang="en-US" sz="3000" dirty="0">
                <a:latin typeface="Itim" panose="00000500000000000000" pitchFamily="2" charset="-34"/>
                <a:cs typeface="Itim" panose="00000500000000000000" pitchFamily="2" charset="-34"/>
              </a:rPr>
              <a:t>: </a:t>
            </a:r>
            <a:r>
              <a:rPr lang="en-US" sz="3000" b="1" dirty="0" smtClean="0">
                <a:latin typeface="Itim" panose="00000500000000000000" pitchFamily="2" charset="-34"/>
                <a:cs typeface="Itim" panose="00000500000000000000" pitchFamily="2" charset="-34"/>
              </a:rPr>
              <a:t>(a) Circle</a:t>
            </a:r>
            <a:endParaRPr lang="en-US" sz="3000" dirty="0" smtClean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For the ellipse 3x</a:t>
            </a:r>
            <a:r>
              <a:rPr lang="en-US" sz="30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2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+4y</a:t>
            </a:r>
            <a:r>
              <a:rPr lang="en-US" sz="30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2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 = 12, the length of the latus rectum is</a:t>
            </a:r>
            <a:r>
              <a:rPr lang="en-US" sz="3000" b="1" dirty="0" smtClean="0">
                <a:latin typeface="Itim" panose="020B0604020202020204" charset="-34"/>
                <a:cs typeface="Itim" panose="020B0604020202020204" charset="-34"/>
              </a:rPr>
              <a:t>:</a:t>
            </a:r>
            <a:endParaRPr lang="en-US" sz="3000" dirty="0" smtClean="0">
              <a:latin typeface="Itim" panose="020B0604020202020204" charset="-34"/>
              <a:cs typeface="Itim" panose="020B0604020202020204" charset="-34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2/5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3/5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3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 smtClean="0">
                <a:latin typeface="Itim" panose="020B0604020202020204" charset="-34"/>
                <a:cs typeface="Itim" panose="020B0604020202020204" charset="-34"/>
              </a:rPr>
              <a:t>4</a:t>
            </a:r>
          </a:p>
          <a:p>
            <a:pPr marL="0" indent="0">
              <a:buNone/>
            </a:pPr>
            <a:r>
              <a:rPr lang="en-US" sz="3000" dirty="0">
                <a:latin typeface="Itim" panose="00000500000000000000" pitchFamily="2" charset="-34"/>
                <a:cs typeface="Itim" panose="00000500000000000000" pitchFamily="2" charset="-34"/>
              </a:rPr>
              <a:t>Answer: </a:t>
            </a:r>
            <a:r>
              <a:rPr lang="en-US" sz="3000" b="1" dirty="0">
                <a:latin typeface="Itim" panose="00000500000000000000" pitchFamily="2" charset="-34"/>
                <a:cs typeface="Itim" panose="00000500000000000000" pitchFamily="2" charset="-34"/>
              </a:rPr>
              <a:t>(c) 3</a:t>
            </a:r>
            <a:endParaRPr lang="en-US" sz="3000" dirty="0" smtClean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The 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length of the latus rectum of x</a:t>
            </a:r>
            <a:r>
              <a:rPr lang="en-US" sz="30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2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im" panose="020B0604020202020204" charset="-34"/>
                <a:cs typeface="Itim" panose="020B0604020202020204" charset="-34"/>
              </a:rPr>
              <a:t> = -9y is equal to</a:t>
            </a:r>
          </a:p>
          <a:p>
            <a:pPr marL="342891" indent="-342891">
              <a:buFont typeface="+mj-lt"/>
              <a:buAutoNum type="alphaLcParenR"/>
            </a:pPr>
            <a:r>
              <a:rPr lang="en-US" sz="3000" dirty="0">
                <a:latin typeface="Itim" panose="020B0604020202020204" charset="-34"/>
                <a:cs typeface="Itim" panose="020B0604020202020204" charset="-34"/>
              </a:rPr>
              <a:t>3 units</a:t>
            </a:r>
          </a:p>
          <a:p>
            <a:pPr marL="342891" indent="-342891">
              <a:buFont typeface="+mj-lt"/>
              <a:buAutoNum type="alphaLcParenR"/>
            </a:pPr>
            <a:r>
              <a:rPr lang="en-US" sz="3000" dirty="0">
                <a:latin typeface="Itim" panose="020B0604020202020204" charset="-34"/>
                <a:cs typeface="Itim" panose="020B0604020202020204" charset="-34"/>
              </a:rPr>
              <a:t>-3 units.</a:t>
            </a:r>
          </a:p>
          <a:p>
            <a:pPr marL="342891" indent="-342891">
              <a:buFont typeface="+mj-lt"/>
              <a:buAutoNum type="alphaLcParenR"/>
            </a:pPr>
            <a:r>
              <a:rPr lang="en-US" sz="3000" dirty="0">
                <a:latin typeface="Itim" panose="020B0604020202020204" charset="-34"/>
                <a:cs typeface="Itim" panose="020B0604020202020204" charset="-34"/>
              </a:rPr>
              <a:t>-9/8 units </a:t>
            </a:r>
          </a:p>
          <a:p>
            <a:pPr marL="342891" indent="-342891">
              <a:buFont typeface="+mj-lt"/>
              <a:buAutoNum type="alphaLcParenR"/>
            </a:pPr>
            <a:r>
              <a:rPr lang="en-US" sz="3000" dirty="0">
                <a:latin typeface="Itim" panose="020B0604020202020204" charset="-34"/>
                <a:cs typeface="Itim" panose="020B0604020202020204" charset="-34"/>
              </a:rPr>
              <a:t>9 units </a:t>
            </a:r>
            <a:endParaRPr lang="en-US" sz="3000" dirty="0" smtClean="0">
              <a:latin typeface="Itim" panose="020B0604020202020204" charset="-34"/>
              <a:cs typeface="Itim" panose="020B0604020202020204" charset="-34"/>
            </a:endParaRPr>
          </a:p>
          <a:p>
            <a:pPr marL="0" indent="0">
              <a:buNone/>
            </a:pPr>
            <a:r>
              <a:rPr lang="en-US" sz="3000" dirty="0">
                <a:latin typeface="Itim" panose="00000500000000000000" pitchFamily="2" charset="-34"/>
                <a:cs typeface="Itim" panose="00000500000000000000" pitchFamily="2" charset="-34"/>
              </a:rPr>
              <a:t>Answer: </a:t>
            </a:r>
            <a:r>
              <a:rPr lang="en-US" sz="3000" b="1" dirty="0">
                <a:latin typeface="Itim" panose="00000500000000000000" pitchFamily="2" charset="-34"/>
                <a:cs typeface="Itim" panose="00000500000000000000" pitchFamily="2" charset="-34"/>
              </a:rPr>
              <a:t>(d) 9 units</a:t>
            </a:r>
            <a:endParaRPr lang="en-US" sz="3000" dirty="0">
              <a:latin typeface="Itim" panose="00000500000000000000" pitchFamily="2" charset="-34"/>
              <a:cs typeface="Itim" panose="00000500000000000000" pitchFamily="2" charset="-34"/>
            </a:endParaRPr>
          </a:p>
          <a:p>
            <a:pPr marL="0" indent="0">
              <a:buNone/>
            </a:pPr>
            <a:endParaRPr lang="en-US" sz="3000" dirty="0">
              <a:latin typeface="Itim" panose="020B0604020202020204" charset="-34"/>
              <a:cs typeface="Itim" panose="020B060402020202020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 smtClean="0"/>
          </a:p>
          <a:p>
            <a:endParaRPr lang="en-US" sz="2400" dirty="0" smtClean="0"/>
          </a:p>
          <a:p>
            <a:pPr marL="457189" indent="-457189">
              <a:buFont typeface="Wingdings" panose="05000000000000000000" pitchFamily="2" charset="2"/>
              <a:buChar char="q"/>
            </a:pPr>
            <a:endParaRPr lang="en-US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65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/>
              <p:cNvSpPr txBox="1">
                <a:spLocks/>
              </p:cNvSpPr>
              <p:nvPr/>
            </p:nvSpPr>
            <p:spPr>
              <a:xfrm>
                <a:off x="482600" y="188127"/>
                <a:ext cx="17500600" cy="98321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8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im" panose="020B0604020202020204" charset="-34"/>
                    <a:cs typeface="Itim" panose="020B0604020202020204" charset="-34"/>
                  </a:rPr>
                  <a:t>Area 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im" panose="020B0604020202020204" charset="-34"/>
                    <a:cs typeface="Itim" panose="020B0604020202020204" charset="-34"/>
                  </a:rPr>
                  <a:t>of annulus of circle where r is greater than R is equal to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:</a:t>
                </a:r>
              </a:p>
              <a:p>
                <a:pPr marL="457200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800">
                        <a:latin typeface="Itim" panose="020B0604020202020204" charset="-34"/>
                        <a:ea typeface="Cambria Math" panose="02040503050406030204" pitchFamily="18" charset="0"/>
                        <a:cs typeface="Itim" panose="020B0604020202020204" charset="-34"/>
                      </a:rPr>
                      <m:t>(</m:t>
                    </m:r>
                    <m:r>
                      <m:rPr>
                        <m:nor/>
                      </m:rPr>
                      <a:rPr lang="en-US" sz="2800">
                        <a:latin typeface="Itim" panose="020B0604020202020204" charset="-34"/>
                        <a:ea typeface="Cambria Math" panose="02040503050406030204" pitchFamily="18" charset="0"/>
                        <a:cs typeface="Itim" panose="020B0604020202020204" charset="-34"/>
                      </a:rPr>
                      <m:t>R</m:t>
                    </m:r>
                    <m:r>
                      <m:rPr>
                        <m:nor/>
                      </m:rPr>
                      <a:rPr lang="en-US" sz="2800" baseline="30000" dirty="0">
                        <a:latin typeface="Itim" panose="020B0604020202020204" charset="-34"/>
                        <a:cs typeface="Itim" panose="020B0604020202020204" charset="-34"/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latin typeface="Itim" panose="020B0604020202020204" charset="-34"/>
                        <a:cs typeface="Itim" panose="020B0604020202020204" charset="-34"/>
                      </a:rPr>
                      <m:t>−</m:t>
                    </m:r>
                    <m:r>
                      <m:rPr>
                        <m:nor/>
                      </m:rPr>
                      <a:rPr lang="en-US" sz="2800" dirty="0">
                        <a:latin typeface="Itim" panose="020B0604020202020204" charset="-34"/>
                        <a:cs typeface="Itim" panose="020B0604020202020204" charset="-34"/>
                      </a:rPr>
                      <m:t>r</m:t>
                    </m:r>
                    <m:r>
                      <m:rPr>
                        <m:nor/>
                      </m:rPr>
                      <a:rPr lang="en-US" sz="2800" dirty="0">
                        <a:latin typeface="Itim" panose="020B0604020202020204" charset="-34"/>
                        <a:cs typeface="Itim" panose="020B0604020202020204" charset="-34"/>
                      </a:rPr>
                      <m:t>)2</m:t>
                    </m:r>
                  </m:oMath>
                </a14:m>
                <a:endParaRPr lang="en-US" sz="2800" dirty="0">
                  <a:latin typeface="Itim" panose="020B0604020202020204" charset="-34"/>
                  <a:ea typeface="Cambria Math" panose="02040503050406030204" pitchFamily="18" charset="0"/>
                  <a:cs typeface="Itim" panose="020B0604020202020204" charset="-34"/>
                </a:endParaRP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l-GR" sz="2800" dirty="0">
                    <a:ea typeface="Cambria Math" panose="02040503050406030204" pitchFamily="18" charset="0"/>
                    <a:cs typeface="Itim" panose="020B0604020202020204" charset="-3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(R-r</a:t>
                </a:r>
                <a:r>
                  <a:rPr lang="en-US" sz="2800" baseline="30000" dirty="0">
                    <a:latin typeface="Itim" panose="020B0604020202020204" charset="-34"/>
                    <a:cs typeface="Itim" panose="020B0604020202020204" charset="-34"/>
                  </a:rPr>
                  <a:t>2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-r</a:t>
                </a:r>
                <a:r>
                  <a:rPr lang="en-US" sz="2800" baseline="30000" dirty="0">
                    <a:latin typeface="Itim" panose="020B0604020202020204" charset="-34"/>
                    <a:cs typeface="Itim" panose="020B0604020202020204" charset="-34"/>
                  </a:rPr>
                  <a:t>2 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 )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l-GR" sz="2800" dirty="0">
                    <a:ea typeface="Cambria Math" panose="02040503050406030204" pitchFamily="18" charset="0"/>
                    <a:cs typeface="Itim" panose="020B0604020202020204" charset="-3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(r</a:t>
                </a:r>
                <a:r>
                  <a:rPr lang="en-US" sz="2800" baseline="30000" dirty="0">
                    <a:latin typeface="Itim" panose="020B0604020202020204" charset="-34"/>
                    <a:cs typeface="Itim" panose="020B0604020202020204" charset="-34"/>
                  </a:rPr>
                  <a:t>2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-R</a:t>
                </a:r>
                <a:r>
                  <a:rPr lang="en-US" sz="2800" baseline="30000" dirty="0">
                    <a:latin typeface="Itim" panose="020B0604020202020204" charset="-34"/>
                    <a:cs typeface="Itim" panose="020B0604020202020204" charset="-34"/>
                  </a:rPr>
                  <a:t>2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 )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l-GR" sz="2800" dirty="0">
                    <a:ea typeface="Cambria Math" panose="02040503050406030204" pitchFamily="18" charset="0"/>
                    <a:cs typeface="Itim" panose="020B0604020202020204" charset="-3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(R</a:t>
                </a:r>
                <a:r>
                  <a:rPr lang="en-US" sz="2800" baseline="30000" dirty="0">
                    <a:latin typeface="Itim" panose="020B0604020202020204" charset="-34"/>
                    <a:cs typeface="Itim" panose="020B0604020202020204" charset="-34"/>
                  </a:rPr>
                  <a:t>2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 –r</a:t>
                </a:r>
                <a:r>
                  <a:rPr lang="en-US" sz="2800" baseline="30000" dirty="0">
                    <a:latin typeface="Itim" panose="020B0604020202020204" charset="-34"/>
                    <a:cs typeface="Itim" panose="020B0604020202020204" charset="-34"/>
                  </a:rPr>
                  <a:t>2</a:t>
                </a:r>
                <a:r>
                  <a:rPr lang="en-US" sz="2800" dirty="0">
                    <a:latin typeface="Itim" panose="020B0604020202020204" charset="-34"/>
                    <a:cs typeface="Itim" panose="020B0604020202020204" charset="-34"/>
                  </a:rPr>
                  <a:t> </a:t>
                </a:r>
                <a:r>
                  <a:rPr lang="en-US" sz="2800" dirty="0" smtClean="0">
                    <a:latin typeface="Itim" panose="020B0604020202020204" charset="-34"/>
                    <a:cs typeface="Itim" panose="020B0604020202020204" charset="-34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b="1" dirty="0" smtClean="0">
                    <a:latin typeface="Itim" panose="00000500000000000000" pitchFamily="2" charset="-34"/>
                    <a:cs typeface="Itim" panose="00000500000000000000" pitchFamily="2" charset="-34"/>
                  </a:rPr>
                  <a:t>Answer :</a:t>
                </a:r>
                <a:r>
                  <a:rPr lang="el-GR" b="1" dirty="0">
                    <a:ea typeface="Cambria Math" panose="02040503050406030204" pitchFamily="18" charset="0"/>
                    <a:cs typeface="Itim" panose="00000500000000000000" pitchFamily="2" charset="-3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𝚷</m:t>
                    </m:r>
                  </m:oMath>
                </a14:m>
                <a:r>
                  <a:rPr lang="en-US" b="1" dirty="0">
                    <a:latin typeface="Itim" panose="00000500000000000000" pitchFamily="2" charset="-34"/>
                    <a:cs typeface="Itim" panose="00000500000000000000" pitchFamily="2" charset="-34"/>
                  </a:rPr>
                  <a:t>(r</a:t>
                </a:r>
                <a:r>
                  <a:rPr lang="en-US" b="1" baseline="30000" dirty="0">
                    <a:latin typeface="Itim" panose="00000500000000000000" pitchFamily="2" charset="-34"/>
                    <a:cs typeface="Itim" panose="00000500000000000000" pitchFamily="2" charset="-34"/>
                  </a:rPr>
                  <a:t>2</a:t>
                </a:r>
                <a:r>
                  <a:rPr lang="en-US" b="1" dirty="0">
                    <a:latin typeface="Itim" panose="00000500000000000000" pitchFamily="2" charset="-34"/>
                    <a:cs typeface="Itim" panose="00000500000000000000" pitchFamily="2" charset="-34"/>
                  </a:rPr>
                  <a:t>-R</a:t>
                </a:r>
                <a:r>
                  <a:rPr lang="en-US" b="1" baseline="30000" dirty="0">
                    <a:latin typeface="Itim" panose="00000500000000000000" pitchFamily="2" charset="-34"/>
                    <a:cs typeface="Itim" panose="00000500000000000000" pitchFamily="2" charset="-34"/>
                  </a:rPr>
                  <a:t>2</a:t>
                </a:r>
                <a:r>
                  <a:rPr lang="en-US" b="1" dirty="0">
                    <a:latin typeface="Itim" panose="00000500000000000000" pitchFamily="2" charset="-34"/>
                    <a:cs typeface="Itim" panose="00000500000000000000" pitchFamily="2" charset="-34"/>
                  </a:rPr>
                  <a:t> )</a:t>
                </a:r>
              </a:p>
              <a:p>
                <a:pPr marL="0" indent="0">
                  <a:buNone/>
                </a:pPr>
                <a:endParaRPr lang="en-US" sz="2800" dirty="0">
                  <a:latin typeface="Itim" panose="020B0604020202020204" charset="-34"/>
                  <a:cs typeface="Itim" panose="020B0604020202020204" charset="-34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latin typeface="Itim" panose="00000500000000000000" pitchFamily="2" charset="-34"/>
                    <a:cs typeface="Itim" panose="00000500000000000000" pitchFamily="2" charset="-34"/>
                  </a:rPr>
                  <a:t>In an ellipse, the distance between its foci is 6 and the minor axis is 8, then its eccentricity is</a:t>
                </a:r>
                <a:endParaRPr lang="en-US" sz="2800" dirty="0">
                  <a:latin typeface="Itim" panose="00000500000000000000" pitchFamily="2" charset="-34"/>
                  <a:cs typeface="Itim" panose="00000500000000000000" pitchFamily="2" charset="-34"/>
                </a:endParaRP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>
                    <a:latin typeface="Itim" panose="00000500000000000000" pitchFamily="2" charset="-34"/>
                    <a:cs typeface="Itim" panose="00000500000000000000" pitchFamily="2" charset="-34"/>
                  </a:rPr>
                  <a:t>1/2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>
                    <a:latin typeface="Itim" panose="00000500000000000000" pitchFamily="2" charset="-34"/>
                    <a:cs typeface="Itim" panose="00000500000000000000" pitchFamily="2" charset="-34"/>
                  </a:rPr>
                  <a:t>1/5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>
                    <a:latin typeface="Itim" panose="00000500000000000000" pitchFamily="2" charset="-34"/>
                    <a:cs typeface="Itim" panose="00000500000000000000" pitchFamily="2" charset="-34"/>
                  </a:rPr>
                  <a:t>3/5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>
                    <a:latin typeface="Itim" panose="00000500000000000000" pitchFamily="2" charset="-34"/>
                    <a:cs typeface="Itim" panose="00000500000000000000" pitchFamily="2" charset="-34"/>
                  </a:rPr>
                  <a:t>4/5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Itim" panose="00000500000000000000" pitchFamily="2" charset="-34"/>
                    <a:cs typeface="Itim" panose="00000500000000000000" pitchFamily="2" charset="-34"/>
                  </a:rPr>
                  <a:t>Answer: </a:t>
                </a:r>
                <a:r>
                  <a:rPr lang="en-US" b="1" dirty="0">
                    <a:latin typeface="Itim" panose="00000500000000000000" pitchFamily="2" charset="-34"/>
                    <a:cs typeface="Itim" panose="00000500000000000000" pitchFamily="2" charset="-34"/>
                  </a:rPr>
                  <a:t>(c) 3/5</a:t>
                </a:r>
                <a:endParaRPr lang="en-US" dirty="0">
                  <a:latin typeface="Itim" panose="00000500000000000000" pitchFamily="2" charset="-34"/>
                  <a:cs typeface="Itim" panose="00000500000000000000" pitchFamily="2" charset="-34"/>
                </a:endParaRPr>
              </a:p>
              <a:p>
                <a:pPr marL="0" indent="0">
                  <a:buNone/>
                </a:pPr>
                <a:endParaRPr lang="en-US" sz="2800" dirty="0" smtClean="0">
                  <a:latin typeface="Itim" panose="020B0604020202020204" charset="-34"/>
                  <a:cs typeface="Itim" panose="020B0604020202020204" charset="-34"/>
                </a:endParaRP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endParaRPr lang="en-US" sz="2400" dirty="0" smtClean="0"/>
              </a:p>
              <a:p>
                <a:pPr marL="457189" indent="-457189">
                  <a:buFont typeface="Wingdings" panose="05000000000000000000" pitchFamily="2" charset="2"/>
                  <a:buChar char="q"/>
                </a:pPr>
                <a:endParaRPr lang="en-US" b="1" i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b="1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" y="188127"/>
                <a:ext cx="17500600" cy="9832173"/>
              </a:xfrm>
              <a:prstGeom prst="rect">
                <a:avLst/>
              </a:prstGeom>
              <a:blipFill rotWithShape="0">
                <a:blip r:embed="rId2"/>
                <a:stretch>
                  <a:fillRect l="-871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10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9379" y="1498879"/>
            <a:ext cx="7289242" cy="7289242"/>
          </a:xfrm>
          <a:custGeom>
            <a:avLst/>
            <a:gdLst/>
            <a:ahLst/>
            <a:cxnLst/>
            <a:rect l="l" t="t" r="r" b="b"/>
            <a:pathLst>
              <a:path w="7289242" h="7289242">
                <a:moveTo>
                  <a:pt x="0" y="0"/>
                </a:moveTo>
                <a:lnTo>
                  <a:pt x="7289242" y="0"/>
                </a:lnTo>
                <a:lnTo>
                  <a:pt x="7289242" y="7289242"/>
                </a:lnTo>
                <a:lnTo>
                  <a:pt x="0" y="728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15980" y="4324754"/>
            <a:ext cx="11456041" cy="162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7"/>
              </a:lnSpc>
            </a:pPr>
            <a:r>
              <a:rPr lang="en-US" sz="1369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>
            <a:off x="-223380" y="9258300"/>
            <a:ext cx="1531030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62000" y="564350"/>
            <a:ext cx="17292420" cy="910560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33413" lvl="2" indent="-211138" algn="l">
              <a:lnSpc>
                <a:spcPts val="3600"/>
              </a:lnSpc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 WHAT ARE CONIC SECTIONS ?</a:t>
            </a: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A curve, generated by intersecting a right circular cone </a:t>
            </a:r>
            <a:endParaRPr lang="en-US" sz="3000" dirty="0" smtClean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879475" lvl="3">
              <a:lnSpc>
                <a:spcPts val="3600"/>
              </a:lnSpc>
            </a:pP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with </a:t>
            </a: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 plane is termed as ‘conic'. </a:t>
            </a: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</a:t>
            </a: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vertex of the </a:t>
            </a: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cone</a:t>
            </a:r>
          </a:p>
          <a:p>
            <a:pPr marL="879475" lvl="3">
              <a:lnSpc>
                <a:spcPts val="3600"/>
              </a:lnSpc>
            </a:pP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divides it into two nappes referred to as the upper</a:t>
            </a:r>
          </a:p>
          <a:p>
            <a:pPr marL="879475" lvl="3">
              <a:lnSpc>
                <a:spcPts val="3600"/>
              </a:lnSpc>
            </a:pP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nappe</a:t>
            </a: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</a:t>
            </a: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and the lower nappes.</a:t>
            </a:r>
          </a:p>
          <a:p>
            <a:pPr marL="633413" lvl="2" indent="-211138" algn="l">
              <a:lnSpc>
                <a:spcPts val="3600"/>
              </a:lnSpc>
              <a:buFont typeface="Arial"/>
              <a:buChar char="⚬"/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  <a:buFont typeface="Arial"/>
              <a:buChar char="⚬"/>
            </a:pP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The point V is called vertex and the line “l” is called axis </a:t>
            </a: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of</a:t>
            </a:r>
          </a:p>
          <a:p>
            <a:pPr marL="879475" lvl="3">
              <a:lnSpc>
                <a:spcPts val="3600"/>
              </a:lnSpc>
            </a:pP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cone. The rotating line m is called generator of cone </a:t>
            </a: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.</a:t>
            </a:r>
          </a:p>
          <a:p>
            <a:pPr marL="879475" lvl="3">
              <a:lnSpc>
                <a:spcPts val="3600"/>
              </a:lnSpc>
            </a:pPr>
            <a:r>
              <a:rPr lang="en-US" sz="30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 The </a:t>
            </a:r>
            <a:r>
              <a: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vertex separates cone into 2 parts called nappes.</a:t>
            </a: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  <a:p>
            <a:pPr marL="633413" lvl="2" indent="-211138"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7886700" y="5600700"/>
            <a:ext cx="2514600" cy="2057400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75" b="-675"/>
            </a:stretch>
          </a:blipFill>
        </p:spPr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0" y="0"/>
            <a:ext cx="7188200" cy="1033064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952" y="752426"/>
            <a:ext cx="17578620" cy="9381960"/>
            <a:chOff x="0" y="0"/>
            <a:chExt cx="23438160" cy="12509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38160" cy="12509280"/>
            </a:xfrm>
            <a:custGeom>
              <a:avLst/>
              <a:gdLst/>
              <a:ahLst/>
              <a:cxnLst/>
              <a:rect l="l" t="t" r="r" b="b"/>
              <a:pathLst>
                <a:path w="23438160" h="12509280">
                  <a:moveTo>
                    <a:pt x="0" y="0"/>
                  </a:moveTo>
                  <a:lnTo>
                    <a:pt x="23438160" y="0"/>
                  </a:lnTo>
                  <a:lnTo>
                    <a:pt x="23438160" y="12509280"/>
                  </a:lnTo>
                  <a:lnTo>
                    <a:pt x="0" y="125092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3438160" cy="125188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33413" lvl="2" indent="-211138" algn="l">
                <a:lnSpc>
                  <a:spcPts val="3600"/>
                </a:lnSpc>
                <a:buFont typeface="Arial"/>
                <a:buChar char="⚬"/>
              </a:pPr>
              <a:r>
                <a:rPr lang="en-US" sz="30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Curves have huge applications everywhere, be it the study of planetary motion, the design of telescopes, satellites, reflectors etc. </a:t>
              </a:r>
            </a:p>
            <a:p>
              <a:pPr marL="633413" lvl="2" indent="-211138" algn="l">
                <a:lnSpc>
                  <a:spcPts val="3600"/>
                </a:lnSpc>
              </a:pPr>
              <a:endPara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633413" lvl="2" indent="-211138" algn="l">
                <a:lnSpc>
                  <a:spcPts val="3600"/>
                </a:lnSpc>
                <a:buFont typeface="Arial"/>
                <a:buChar char="⚬"/>
              </a:pP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Let </a:t>
              </a:r>
              <a:r>
                <a:rPr lang="en-US" sz="30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β be the angle made by the intersecting plane with the vertical axis of the </a:t>
              </a: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cone.</a:t>
              </a:r>
            </a:p>
            <a:p>
              <a:pPr marL="1547813" lvl="4" indent="-211138">
                <a:lnSpc>
                  <a:spcPts val="3600"/>
                </a:lnSpc>
              </a:pP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(a) When β = 90 degree  the section is a circle . </a:t>
              </a:r>
            </a:p>
            <a:p>
              <a:pPr marL="1547813" lvl="4" indent="-211138">
                <a:lnSpc>
                  <a:spcPts val="3600"/>
                </a:lnSpc>
              </a:pP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(b) When α &lt; β &lt; 90 </a:t>
              </a:r>
              <a:r>
                <a:rPr lang="en-US" sz="3000" dirty="0" smtClean="0">
                  <a:latin typeface="Itim"/>
                  <a:ea typeface="Itim"/>
                  <a:cs typeface="Itim"/>
                  <a:sym typeface="Itim"/>
                </a:rPr>
                <a:t>degree</a:t>
              </a: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, the section is an ellipse. </a:t>
              </a:r>
            </a:p>
            <a:p>
              <a:pPr marL="1547813" lvl="4" indent="-211138">
                <a:lnSpc>
                  <a:spcPts val="3600"/>
                </a:lnSpc>
              </a:pP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(c) When β = α; the section is a parabola</a:t>
              </a:r>
            </a:p>
            <a:p>
              <a:pPr marL="1547813" lvl="4" indent="-211138">
                <a:lnSpc>
                  <a:spcPts val="3600"/>
                </a:lnSpc>
              </a:pPr>
              <a:r>
                <a:rPr lang="en-US" sz="30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(d) When 0 ≤ β &lt; α; the plane cuts through both the nappes and the curves of   intersection is a   hyperbola.</a:t>
              </a:r>
            </a:p>
            <a:p>
              <a:pPr marL="633413" lvl="2" indent="-211138" algn="l">
                <a:lnSpc>
                  <a:spcPts val="3600"/>
                </a:lnSpc>
                <a:buFont typeface="Arial"/>
                <a:buChar char="⚬"/>
              </a:pPr>
              <a:endPara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633413" lvl="2" indent="-211138" algn="l">
                <a:lnSpc>
                  <a:spcPts val="3600"/>
                </a:lnSpc>
              </a:pPr>
              <a:endPara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633413" lvl="2" indent="-211138" algn="l">
                <a:lnSpc>
                  <a:spcPts val="3600"/>
                </a:lnSpc>
              </a:pPr>
              <a:endPara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633413" lvl="2" indent="-211138" algn="l">
                <a:lnSpc>
                  <a:spcPts val="3600"/>
                </a:lnSpc>
              </a:pPr>
              <a:endParaRPr lang="en-US" sz="30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648200" y="4686300"/>
            <a:ext cx="5791200" cy="5253765"/>
          </a:xfrm>
          <a:prstGeom prst="roundRect">
            <a:avLst/>
          </a:prstGeom>
          <a:blipFill dpi="0" rotWithShape="1">
            <a:blip r:embed="rId2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9"/>
          <p:cNvSpPr/>
          <p:nvPr/>
        </p:nvSpPr>
        <p:spPr>
          <a:xfrm rot="16200000">
            <a:off x="3027635" y="5856158"/>
            <a:ext cx="1293793" cy="948263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5880" y="333056"/>
            <a:ext cx="1648080" cy="572929"/>
            <a:chOff x="0" y="0"/>
            <a:chExt cx="2197440" cy="763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7440" cy="763905"/>
            </a:xfrm>
            <a:custGeom>
              <a:avLst/>
              <a:gdLst/>
              <a:ahLst/>
              <a:cxnLst/>
              <a:rect l="l" t="t" r="r" b="b"/>
              <a:pathLst>
                <a:path w="2197440" h="763905">
                  <a:moveTo>
                    <a:pt x="0" y="0"/>
                  </a:moveTo>
                  <a:lnTo>
                    <a:pt x="2197440" y="0"/>
                  </a:lnTo>
                  <a:lnTo>
                    <a:pt x="2197440" y="763905"/>
                  </a:lnTo>
                  <a:lnTo>
                    <a:pt x="0" y="763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97440" cy="8305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ITC Benguiat"/>
                  <a:ea typeface="ITC Benguiat"/>
                  <a:cs typeface="ITC Benguiat"/>
                  <a:sym typeface="ITC Benguiat"/>
                </a:rPr>
                <a:t>Circle: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040" y="333056"/>
            <a:ext cx="16306920" cy="11565541"/>
            <a:chOff x="0" y="-9525"/>
            <a:chExt cx="21742560" cy="154207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42560" cy="15411196"/>
            </a:xfrm>
            <a:custGeom>
              <a:avLst/>
              <a:gdLst/>
              <a:ahLst/>
              <a:cxnLst/>
              <a:rect l="l" t="t" r="r" b="b"/>
              <a:pathLst>
                <a:path w="21742560" h="15411196">
                  <a:moveTo>
                    <a:pt x="0" y="0"/>
                  </a:moveTo>
                  <a:lnTo>
                    <a:pt x="21742560" y="0"/>
                  </a:lnTo>
                  <a:lnTo>
                    <a:pt x="21742560" y="15411196"/>
                  </a:lnTo>
                  <a:lnTo>
                    <a:pt x="0" y="15411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21742560" cy="154207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endParaRPr dirty="0"/>
            </a:p>
            <a:p>
              <a:pPr marL="538400" lvl="2" indent="-179467" algn="l">
                <a:lnSpc>
                  <a:spcPts val="3060"/>
                </a:lnSpc>
                <a:buFont typeface="Arial"/>
                <a:buChar char="⚬"/>
              </a:pPr>
              <a:r>
                <a:rPr lang="en-US" sz="28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It is set of all point in a plane that are equidistant from a </a:t>
              </a:r>
              <a:endParaRPr lang="en-US" sz="28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358933" lvl="2" algn="l">
                <a:lnSpc>
                  <a:spcPts val="3060"/>
                </a:lnSpc>
              </a:pPr>
              <a:r>
                <a:rPr lang="en-US" sz="28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 fixed </a:t>
              </a:r>
              <a:r>
                <a:rPr lang="en-US" sz="28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point in a plane or form a fixed locus in a plane</a:t>
              </a:r>
              <a:r>
                <a:rPr lang="en-US" sz="255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.</a:t>
              </a:r>
            </a:p>
            <a:p>
              <a:pPr marL="570071" lvl="2" indent="-190024" algn="l">
                <a:lnSpc>
                  <a:spcPts val="3060"/>
                </a:lnSpc>
              </a:pPr>
              <a:endParaRPr lang="en-US" sz="255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Formula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of circle is: (x – h)² + (y – k)² = r². 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Some common terms and theorems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: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Arc: it is a portion/part on the circumference of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circle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Chord :a chord is the line segment joining two points on a circle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Segment : the segment of a circle is the area enclosed by an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arc</a:t>
              </a:r>
            </a:p>
            <a:p>
              <a:pPr marL="380047" lvl="2" algn="l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   of a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circle and a chord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8229600" y="1714500"/>
            <a:ext cx="1905000" cy="2057400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675" b="-675"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10896600" y="0"/>
            <a:ext cx="7391400" cy="10287000"/>
          </a:xfrm>
          <a:prstGeom prst="rect">
            <a:avLst/>
          </a:prstGeom>
          <a:blipFill>
            <a:blip r:embed="rId5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16640"/>
            <a:ext cx="17422800" cy="10170360"/>
            <a:chOff x="0" y="0"/>
            <a:chExt cx="23230400" cy="13560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30401" cy="13560481"/>
            </a:xfrm>
            <a:custGeom>
              <a:avLst/>
              <a:gdLst/>
              <a:ahLst/>
              <a:cxnLst/>
              <a:rect l="l" t="t" r="r" b="b"/>
              <a:pathLst>
                <a:path w="23230401" h="13560481">
                  <a:moveTo>
                    <a:pt x="0" y="0"/>
                  </a:moveTo>
                  <a:lnTo>
                    <a:pt x="23230401" y="0"/>
                  </a:lnTo>
                  <a:lnTo>
                    <a:pt x="23230401" y="13560481"/>
                  </a:lnTo>
                  <a:lnTo>
                    <a:pt x="0" y="135604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3230400" cy="135700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“the tangent to the circle at any point is the perpendicular to the radius of the circle that passes through the point of contact”.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Eccentricity : The eccentricity of parabola is the ratio of the distance of a point on the parabola from a fixed point (focus) and the perpendicular distance of the point from a fixed line (directrix).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Annulus-The region bounded by two concentric circles. It is basically a ring-shaped object. 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180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10058400" y="3314700"/>
            <a:ext cx="6331172" cy="5715000"/>
            <a:chOff x="0" y="0"/>
            <a:chExt cx="9762363" cy="6617716"/>
          </a:xfrm>
          <a:blipFill dpi="0" rotWithShape="1">
            <a:blip r:embed="rId2">
              <a:alphaModFix amt="94000"/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97000"/>
              </a:srgbClr>
            </a:outerShdw>
            <a:reflection endPos="0" dist="50800" dir="5400000" sy="-100000" algn="bl" rotWithShape="0"/>
          </a:effectLst>
        </p:grpSpPr>
        <p:sp>
          <p:nvSpPr>
            <p:cNvPr id="6" name="Freeform 9"/>
            <p:cNvSpPr/>
            <p:nvPr/>
          </p:nvSpPr>
          <p:spPr>
            <a:xfrm>
              <a:off x="16891" y="17017"/>
              <a:ext cx="9728454" cy="6583681"/>
            </a:xfrm>
            <a:custGeom>
              <a:avLst/>
              <a:gdLst/>
              <a:ahLst/>
              <a:cxnLst/>
              <a:rect l="l" t="t" r="r" b="b"/>
              <a:pathLst>
                <a:path w="9728454" h="6583680">
                  <a:moveTo>
                    <a:pt x="0" y="1097280"/>
                  </a:moveTo>
                  <a:cubicBezTo>
                    <a:pt x="0" y="491236"/>
                    <a:pt x="492125" y="0"/>
                    <a:pt x="1099058" y="0"/>
                  </a:cubicBezTo>
                  <a:lnTo>
                    <a:pt x="8629396" y="0"/>
                  </a:lnTo>
                  <a:cubicBezTo>
                    <a:pt x="9236456" y="0"/>
                    <a:pt x="9728454" y="491236"/>
                    <a:pt x="9728454" y="1097280"/>
                  </a:cubicBezTo>
                  <a:lnTo>
                    <a:pt x="9728454" y="5486400"/>
                  </a:lnTo>
                  <a:cubicBezTo>
                    <a:pt x="9728454" y="6092444"/>
                    <a:pt x="9236329" y="6583680"/>
                    <a:pt x="8629396" y="6583680"/>
                  </a:cubicBezTo>
                  <a:lnTo>
                    <a:pt x="1099185" y="6583680"/>
                  </a:lnTo>
                  <a:cubicBezTo>
                    <a:pt x="492125" y="6583680"/>
                    <a:pt x="127" y="6092444"/>
                    <a:pt x="127" y="5486400"/>
                  </a:cubicBezTo>
                  <a:close/>
                </a:path>
              </a:pathLst>
            </a:custGeom>
            <a:blipFill dpi="0" rotWithShape="1">
              <a:blip r:embed="rId3">
                <a:alphaModFix amt="88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50800" dir="5400000" algn="ctr" rotWithShape="0">
                <a:srgbClr val="000000">
                  <a:alpha val="83000"/>
                </a:srgbClr>
              </a:outerShdw>
              <a:reflection endPos="0" dist="50800" dir="5400000" sy="-100000" algn="bl" rotWithShape="0"/>
            </a:effectLst>
          </p:spPr>
        </p:sp>
        <p:sp>
          <p:nvSpPr>
            <p:cNvPr id="7" name="Freeform 10"/>
            <p:cNvSpPr/>
            <p:nvPr/>
          </p:nvSpPr>
          <p:spPr>
            <a:xfrm>
              <a:off x="0" y="0"/>
              <a:ext cx="9762363" cy="6617716"/>
            </a:xfrm>
            <a:custGeom>
              <a:avLst/>
              <a:gdLst/>
              <a:ahLst/>
              <a:cxnLst/>
              <a:rect l="l" t="t" r="r" b="b"/>
              <a:pathLst>
                <a:path w="9762363" h="6617716">
                  <a:moveTo>
                    <a:pt x="0" y="1114298"/>
                  </a:moveTo>
                  <a:cubicBezTo>
                    <a:pt x="0" y="498856"/>
                    <a:pt x="499745" y="0"/>
                    <a:pt x="1116076" y="0"/>
                  </a:cubicBezTo>
                  <a:lnTo>
                    <a:pt x="8646287" y="0"/>
                  </a:lnTo>
                  <a:lnTo>
                    <a:pt x="8646287" y="16891"/>
                  </a:lnTo>
                  <a:lnTo>
                    <a:pt x="8646287" y="0"/>
                  </a:lnTo>
                  <a:cubicBezTo>
                    <a:pt x="9262618" y="0"/>
                    <a:pt x="9762363" y="498856"/>
                    <a:pt x="9762363" y="1114298"/>
                  </a:cubicBezTo>
                  <a:lnTo>
                    <a:pt x="9745472" y="1114298"/>
                  </a:lnTo>
                  <a:lnTo>
                    <a:pt x="9762363" y="1114298"/>
                  </a:lnTo>
                  <a:lnTo>
                    <a:pt x="9762363" y="5503418"/>
                  </a:lnTo>
                  <a:lnTo>
                    <a:pt x="9745472" y="5503418"/>
                  </a:lnTo>
                  <a:lnTo>
                    <a:pt x="9762363" y="5503418"/>
                  </a:lnTo>
                  <a:cubicBezTo>
                    <a:pt x="9762363" y="6118860"/>
                    <a:pt x="9262618" y="6617716"/>
                    <a:pt x="8646287" y="6617716"/>
                  </a:cubicBezTo>
                  <a:lnTo>
                    <a:pt x="8646287" y="6600825"/>
                  </a:lnTo>
                  <a:lnTo>
                    <a:pt x="8646287" y="6617716"/>
                  </a:lnTo>
                  <a:lnTo>
                    <a:pt x="1116076" y="6617716"/>
                  </a:lnTo>
                  <a:lnTo>
                    <a:pt x="1116076" y="6600825"/>
                  </a:lnTo>
                  <a:lnTo>
                    <a:pt x="1116076" y="6617716"/>
                  </a:lnTo>
                  <a:cubicBezTo>
                    <a:pt x="499745" y="6617589"/>
                    <a:pt x="0" y="6118733"/>
                    <a:pt x="0" y="5503291"/>
                  </a:cubicBezTo>
                  <a:lnTo>
                    <a:pt x="0" y="1114298"/>
                  </a:lnTo>
                  <a:lnTo>
                    <a:pt x="16891" y="1114298"/>
                  </a:lnTo>
                  <a:lnTo>
                    <a:pt x="0" y="1114298"/>
                  </a:lnTo>
                  <a:moveTo>
                    <a:pt x="33909" y="1114298"/>
                  </a:moveTo>
                  <a:lnTo>
                    <a:pt x="33909" y="5503418"/>
                  </a:lnTo>
                  <a:lnTo>
                    <a:pt x="16891" y="5503418"/>
                  </a:lnTo>
                  <a:lnTo>
                    <a:pt x="33909" y="5503418"/>
                  </a:lnTo>
                  <a:cubicBezTo>
                    <a:pt x="33909" y="6100064"/>
                    <a:pt x="518414" y="6583807"/>
                    <a:pt x="1116076" y="6583807"/>
                  </a:cubicBezTo>
                  <a:lnTo>
                    <a:pt x="8646287" y="6583807"/>
                  </a:lnTo>
                  <a:cubicBezTo>
                    <a:pt x="9243949" y="6583807"/>
                    <a:pt x="9728454" y="6100064"/>
                    <a:pt x="9728454" y="5503418"/>
                  </a:cubicBezTo>
                  <a:lnTo>
                    <a:pt x="9728454" y="1114298"/>
                  </a:lnTo>
                  <a:cubicBezTo>
                    <a:pt x="9728454" y="517652"/>
                    <a:pt x="9243949" y="33909"/>
                    <a:pt x="8646287" y="33909"/>
                  </a:cubicBezTo>
                  <a:lnTo>
                    <a:pt x="1116076" y="33909"/>
                  </a:lnTo>
                  <a:lnTo>
                    <a:pt x="1116076" y="16891"/>
                  </a:lnTo>
                  <a:lnTo>
                    <a:pt x="1116076" y="33909"/>
                  </a:lnTo>
                  <a:cubicBezTo>
                    <a:pt x="518414" y="33909"/>
                    <a:pt x="33909" y="517652"/>
                    <a:pt x="33909" y="111429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8" name="Freeform 11"/>
          <p:cNvSpPr/>
          <p:nvPr/>
        </p:nvSpPr>
        <p:spPr>
          <a:xfrm rot="16200000">
            <a:off x="7667190" y="3572311"/>
            <a:ext cx="1712894" cy="1959673"/>
          </a:xfrm>
          <a:custGeom>
            <a:avLst/>
            <a:gdLst/>
            <a:ahLst/>
            <a:cxnLst/>
            <a:rect l="l" t="t" r="r" b="b"/>
            <a:pathLst>
              <a:path w="2208193" h="1634063">
                <a:moveTo>
                  <a:pt x="0" y="0"/>
                </a:moveTo>
                <a:lnTo>
                  <a:pt x="2208193" y="0"/>
                </a:lnTo>
                <a:lnTo>
                  <a:pt x="2208193" y="1634063"/>
                </a:lnTo>
                <a:lnTo>
                  <a:pt x="0" y="1634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675" b="-67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13800" y="166196"/>
            <a:ext cx="3072060" cy="776288"/>
            <a:chOff x="0" y="0"/>
            <a:chExt cx="4096080" cy="10350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6080" cy="1035050"/>
            </a:xfrm>
            <a:custGeom>
              <a:avLst/>
              <a:gdLst/>
              <a:ahLst/>
              <a:cxnLst/>
              <a:rect l="l" t="t" r="r" b="b"/>
              <a:pathLst>
                <a:path w="4096080" h="1035050">
                  <a:moveTo>
                    <a:pt x="0" y="0"/>
                  </a:moveTo>
                  <a:lnTo>
                    <a:pt x="4096080" y="0"/>
                  </a:lnTo>
                  <a:lnTo>
                    <a:pt x="4096080" y="1035050"/>
                  </a:lnTo>
                  <a:lnTo>
                    <a:pt x="0" y="103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096080" cy="1044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00"/>
                </a:lnSpc>
              </a:pPr>
              <a:r>
                <a:rPr lang="en-US" sz="375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Parabola :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268200" y="-1"/>
            <a:ext cx="6019800" cy="10287001"/>
          </a:xfrm>
          <a:prstGeom prst="rect">
            <a:avLst/>
          </a:prstGeom>
          <a:blipFill>
            <a:blip r:embed="rId2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81000" y="859016"/>
            <a:ext cx="17604780" cy="14445826"/>
            <a:chOff x="381000" y="859016"/>
            <a:chExt cx="17604780" cy="14445826"/>
          </a:xfrm>
        </p:grpSpPr>
        <p:sp>
          <p:nvSpPr>
            <p:cNvPr id="6" name="Freeform 6"/>
            <p:cNvSpPr/>
            <p:nvPr/>
          </p:nvSpPr>
          <p:spPr>
            <a:xfrm>
              <a:off x="381000" y="866160"/>
              <a:ext cx="17604780" cy="14438682"/>
            </a:xfrm>
            <a:custGeom>
              <a:avLst/>
              <a:gdLst/>
              <a:ahLst/>
              <a:cxnLst/>
              <a:rect l="l" t="t" r="r" b="b"/>
              <a:pathLst>
                <a:path w="23473040" h="19251575">
                  <a:moveTo>
                    <a:pt x="0" y="0"/>
                  </a:moveTo>
                  <a:lnTo>
                    <a:pt x="23473040" y="0"/>
                  </a:lnTo>
                  <a:lnTo>
                    <a:pt x="23473040" y="19251575"/>
                  </a:lnTo>
                  <a:lnTo>
                    <a:pt x="0" y="19251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81000" y="859016"/>
              <a:ext cx="17604780" cy="144458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A parabola is the set of all points in a plane that are equidistant from a </a:t>
              </a: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380047" lvl="2" algn="l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f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ixed  line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and a fixed point (not on the line) in the plane. </a:t>
              </a: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The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name parabola and hyperbola are given by Apollonius. </a:t>
              </a: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Focal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distance: the distance of point “P” from the focus on the point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on</a:t>
              </a:r>
            </a:p>
            <a:p>
              <a:pPr marL="380047" lvl="2" algn="l">
                <a:lnSpc>
                  <a:spcPts val="3240"/>
                </a:lnSpc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parabola.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Focal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chord: a chord of parabola which passes through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focus.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Double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ordinate: A chord of parabola perpendicular to axis  of symmetry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of</a:t>
              </a:r>
            </a:p>
            <a:p>
              <a:pPr marL="380047" lvl="2" algn="l">
                <a:lnSpc>
                  <a:spcPts val="3240"/>
                </a:lnSpc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parabola.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Foot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of directrix : the point of intersection of axis of symmetry and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directrix.</a:t>
              </a:r>
            </a:p>
            <a:p>
              <a:pPr marL="380047" lvl="2" algn="l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It is represented by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N.</a:t>
              </a: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  <a:buFont typeface="Arial"/>
                <a:buChar char="⚬"/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Latus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rectum: A double ordinate passing through focus  and the focal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chord</a:t>
              </a:r>
            </a:p>
            <a:p>
              <a:pPr marL="380047" lvl="2" algn="l">
                <a:lnSpc>
                  <a:spcPts val="3240"/>
                </a:lnSpc>
              </a:pP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 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perpendicular to axis of parabola. length of chord is called latus rectum(4a).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NOTE : Two parabolas are said to be equal if they have Same length of </a:t>
              </a:r>
              <a:endParaRPr lang="en-US" sz="2700" dirty="0" smtClean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</a:t>
              </a:r>
              <a:r>
                <a:rPr lang="en-US" sz="2700" dirty="0" smtClean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             lactus </a:t>
              </a:r>
              <a:r>
                <a:rPr lang="en-US" sz="27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rectum.</a:t>
              </a: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marL="570071" lvl="2" indent="-190024" algn="l">
                <a:lnSpc>
                  <a:spcPts val="3240"/>
                </a:lnSpc>
              </a:pPr>
              <a:endParaRPr lang="en-US" sz="27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6820" y="662040"/>
            <a:ext cx="15318720" cy="12827128"/>
          </a:xfrm>
          <a:custGeom>
            <a:avLst/>
            <a:gdLst/>
            <a:ahLst/>
            <a:cxnLst/>
            <a:rect l="l" t="t" r="r" b="b"/>
            <a:pathLst>
              <a:path w="15318720" h="12827128">
                <a:moveTo>
                  <a:pt x="0" y="0"/>
                </a:moveTo>
                <a:lnTo>
                  <a:pt x="15318720" y="0"/>
                </a:lnTo>
                <a:lnTo>
                  <a:pt x="15318720" y="12827128"/>
                </a:lnTo>
                <a:lnTo>
                  <a:pt x="0" y="12827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Rounded Rectangle 4"/>
          <p:cNvSpPr/>
          <p:nvPr/>
        </p:nvSpPr>
        <p:spPr>
          <a:xfrm>
            <a:off x="478971" y="876300"/>
            <a:ext cx="17228340" cy="9085302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338874"/>
            <a:ext cx="1539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 parabola has one directrix, similar to the focus, but ellipses and hyperbolas have two.</a:t>
            </a:r>
          </a:p>
          <a:p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7460" y="261360"/>
            <a:ext cx="17457120" cy="10025100"/>
            <a:chOff x="0" y="0"/>
            <a:chExt cx="23276160" cy="13366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76161" cy="13366800"/>
            </a:xfrm>
            <a:custGeom>
              <a:avLst/>
              <a:gdLst/>
              <a:ahLst/>
              <a:cxnLst/>
              <a:rect l="l" t="t" r="r" b="b"/>
              <a:pathLst>
                <a:path w="23276161" h="13366800">
                  <a:moveTo>
                    <a:pt x="0" y="0"/>
                  </a:moveTo>
                  <a:lnTo>
                    <a:pt x="23276161" y="0"/>
                  </a:lnTo>
                  <a:lnTo>
                    <a:pt x="23276161" y="13366800"/>
                  </a:lnTo>
                  <a:lnTo>
                    <a:pt x="0" y="1336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3276160" cy="13376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886777" lvl="2" indent="-295592" algn="l">
                <a:lnSpc>
                  <a:spcPts val="5040"/>
                </a:lnSpc>
                <a:buFont typeface="Arial"/>
                <a:buChar char="⚬"/>
              </a:pPr>
              <a:r>
                <a:rPr lang="en-US" sz="4200" dirty="0">
                  <a:solidFill>
                    <a:srgbClr val="000000"/>
                  </a:solidFill>
                  <a:latin typeface="Itim"/>
                  <a:ea typeface="Itim"/>
                  <a:cs typeface="Itim"/>
                  <a:sym typeface="Itim"/>
                </a:rPr>
                <a:t>Standard equation of Parabola:</a:t>
              </a:r>
            </a:p>
            <a:p>
              <a:pPr marL="886777" lvl="2" indent="-295592" algn="l">
                <a:lnSpc>
                  <a:spcPts val="5040"/>
                </a:lnSpc>
              </a:pPr>
              <a:endParaRPr lang="en-US" sz="4200" dirty="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59134"/>
              </p:ext>
            </p:extLst>
          </p:nvPr>
        </p:nvGraphicFramePr>
        <p:xfrm>
          <a:off x="1259820" y="1264680"/>
          <a:ext cx="15963900" cy="79629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191820"/>
                <a:gridCol w="3193953"/>
                <a:gridCol w="3191820"/>
                <a:gridCol w="3194487"/>
                <a:gridCol w="3191820"/>
              </a:tblGrid>
              <a:tr h="1361096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FORMS OF PARABOLA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y</a:t>
                      </a:r>
                      <a:r>
                        <a:rPr lang="en-US" sz="2850" baseline="30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2</a:t>
                      </a:r>
                      <a:r>
                        <a:rPr lang="en-US" sz="285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=4ax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34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  <a:sym typeface="Itim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34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y</a:t>
                      </a:r>
                      <a:r>
                        <a:rPr lang="en-US" sz="2800" baseline="30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2</a:t>
                      </a: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=(-4ax)</a:t>
                      </a:r>
                    </a:p>
                    <a:p>
                      <a:pPr algn="ctr">
                        <a:lnSpc>
                          <a:spcPts val="3419"/>
                        </a:lnSpc>
                        <a:defRPr/>
                      </a:pP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34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  <a:sym typeface="Itim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34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x</a:t>
                      </a:r>
                      <a:r>
                        <a:rPr lang="en-US" sz="2800" baseline="30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2</a:t>
                      </a: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=4ay</a:t>
                      </a:r>
                      <a:endParaRPr lang="en-US" sz="28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  <a:p>
                      <a:pPr algn="ctr">
                        <a:lnSpc>
                          <a:spcPts val="3419"/>
                        </a:lnSpc>
                        <a:defRPr/>
                      </a:pP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34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  <a:sym typeface="Itim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34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x</a:t>
                      </a:r>
                      <a:r>
                        <a:rPr lang="en-US" sz="2800" baseline="30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2</a:t>
                      </a:r>
                      <a:r>
                        <a:rPr lang="en-US" sz="28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=(-4ay)</a:t>
                      </a:r>
                      <a:endParaRPr lang="en-US" sz="28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  <a:p>
                      <a:pPr algn="ctr">
                        <a:lnSpc>
                          <a:spcPts val="3419"/>
                        </a:lnSpc>
                        <a:defRPr/>
                      </a:pP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008491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Axis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y = 0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y = 0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x = 0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x = 0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329812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Directrix of parabola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x = -a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x = 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y = -a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y = 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977208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Vertex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(0, 0)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(0, 0)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(0, 0)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(0, 0)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979273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Focus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(a, 0)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(-a, 0)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(0, a)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(0, -a)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330329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Length of latus rectum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4a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4a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4a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4a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976691"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Focal length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|x + a|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|x – a|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|y + a|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19"/>
                        </a:lnSpc>
                        <a:defRPr/>
                      </a:pPr>
                      <a:r>
                        <a:rPr lang="en-US" sz="285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tim" panose="00000500000000000000" pitchFamily="2" charset="-34"/>
                          <a:cs typeface="Itim" panose="00000500000000000000" pitchFamily="2" charset="-34"/>
                          <a:sym typeface="Itim"/>
                        </a:rPr>
                        <a:t>|y – a|</a:t>
                      </a:r>
                      <a:endParaRPr lang="en-US" sz="1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tim" panose="00000500000000000000" pitchFamily="2" charset="-34"/>
                        <a:cs typeface="Itim" panose="00000500000000000000" pitchFamily="2" charset="-34"/>
                      </a:endParaRPr>
                    </a:p>
                  </a:txBody>
                  <a:tcPr marL="60840" marR="60840" marT="60840" marB="6084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66700"/>
            <a:ext cx="17145000" cy="9829800"/>
          </a:xfrm>
          <a:prstGeom prst="roundRect">
            <a:avLst/>
          </a:prstGeom>
          <a:blipFill>
            <a:blip r:embed="rId2">
              <a:alphaModFix amt="99000"/>
            </a:blip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>
            <a:alphaModFix amt="99000"/>
          </a:blip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649</Words>
  <Application>Microsoft Office PowerPoint</Application>
  <PresentationFormat>Custom</PresentationFormat>
  <Paragraphs>256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Lato</vt:lpstr>
      <vt:lpstr>Wingdings</vt:lpstr>
      <vt:lpstr>Arial</vt:lpstr>
      <vt:lpstr>Cambria Math</vt:lpstr>
      <vt:lpstr>ITC Benguiat</vt:lpstr>
      <vt:lpstr>Itim</vt:lpstr>
      <vt:lpstr>Archivo Black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karthika mam.ppt.pptx</dc:title>
  <dc:creator>Gateway</dc:creator>
  <cp:lastModifiedBy>Microsoft account</cp:lastModifiedBy>
  <cp:revision>42</cp:revision>
  <dcterms:created xsi:type="dcterms:W3CDTF">2006-08-16T00:00:00Z</dcterms:created>
  <dcterms:modified xsi:type="dcterms:W3CDTF">2025-04-01T15:53:48Z</dcterms:modified>
  <dc:identifier>DAGi5ot1W1Q</dc:identifier>
</cp:coreProperties>
</file>